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38"/>
  </p:notesMasterIdLst>
  <p:sldIdLst>
    <p:sldId id="650" r:id="rId2"/>
    <p:sldId id="682" r:id="rId3"/>
    <p:sldId id="658" r:id="rId4"/>
    <p:sldId id="684" r:id="rId5"/>
    <p:sldId id="683" r:id="rId6"/>
    <p:sldId id="685" r:id="rId7"/>
    <p:sldId id="686" r:id="rId8"/>
    <p:sldId id="651" r:id="rId9"/>
    <p:sldId id="687" r:id="rId10"/>
    <p:sldId id="655" r:id="rId11"/>
    <p:sldId id="659" r:id="rId12"/>
    <p:sldId id="661" r:id="rId13"/>
    <p:sldId id="690" r:id="rId14"/>
    <p:sldId id="689" r:id="rId15"/>
    <p:sldId id="691" r:id="rId16"/>
    <p:sldId id="670" r:id="rId17"/>
    <p:sldId id="663" r:id="rId18"/>
    <p:sldId id="668" r:id="rId19"/>
    <p:sldId id="697" r:id="rId20"/>
    <p:sldId id="671" r:id="rId21"/>
    <p:sldId id="678" r:id="rId22"/>
    <p:sldId id="688" r:id="rId23"/>
    <p:sldId id="692" r:id="rId24"/>
    <p:sldId id="677" r:id="rId25"/>
    <p:sldId id="672" r:id="rId26"/>
    <p:sldId id="673" r:id="rId27"/>
    <p:sldId id="675" r:id="rId28"/>
    <p:sldId id="676" r:id="rId29"/>
    <p:sldId id="665" r:id="rId30"/>
    <p:sldId id="666" r:id="rId31"/>
    <p:sldId id="667" r:id="rId32"/>
    <p:sldId id="664" r:id="rId33"/>
    <p:sldId id="693" r:id="rId34"/>
    <p:sldId id="694" r:id="rId35"/>
    <p:sldId id="695" r:id="rId36"/>
    <p:sldId id="696" r:id="rId37"/>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68"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5" autoAdjust="0"/>
    <p:restoredTop sz="95386" autoAdjust="0"/>
  </p:normalViewPr>
  <p:slideViewPr>
    <p:cSldViewPr snapToGrid="0" showGuides="1">
      <p:cViewPr varScale="1">
        <p:scale>
          <a:sx n="91" d="100"/>
          <a:sy n="91" d="100"/>
        </p:scale>
        <p:origin x="90" y="156"/>
      </p:cViewPr>
      <p:guideLst>
        <p:guide orient="horz" pos="1633"/>
        <p:guide orient="horz" pos="4355"/>
        <p:guide orient="horz" pos="447"/>
        <p:guide pos="3368"/>
        <p:guide pos="6486"/>
        <p:guide pos="254"/>
        <p:guide pos="4956"/>
        <p:guide pos="1651"/>
        <p:guide pos="1826"/>
        <p:guide pos="3232"/>
        <p:guide orient="horz" pos="329"/>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pic>
        <p:nvPicPr>
          <p:cNvPr id="2" name="Picture 1" descr="contrib_logos_v0.2.0.png"/>
          <p:cNvPicPr>
            <a:picLocks noChangeAspect="1"/>
          </p:cNvPicPr>
          <p:nvPr userDrawn="1"/>
        </p:nvPicPr>
        <p:blipFill rotWithShape="1">
          <a:blip r:embed="rId13">
            <a:extLst>
              <a:ext uri="{28A0092B-C50C-407E-A947-70E740481C1C}">
                <a14:useLocalDpi xmlns:a14="http://schemas.microsoft.com/office/drawing/2010/main" val="0"/>
              </a:ext>
            </a:extLst>
          </a:blip>
          <a:srcRect r="27034"/>
          <a:stretch/>
        </p:blipFill>
        <p:spPr>
          <a:xfrm>
            <a:off x="0" y="7126125"/>
            <a:ext cx="2540011" cy="435137"/>
          </a:xfrm>
          <a:prstGeom prst="rect">
            <a:avLst/>
          </a:prstGeom>
        </p:spPr>
      </p:pic>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2" Type="http://schemas.openxmlformats.org/officeDocument/2006/relationships/hyperlink" Target="http://qgis.org/en/site/forusers/download.html" TargetMode="External"/><Relationship Id="rId1" Type="http://schemas.openxmlformats.org/officeDocument/2006/relationships/slideLayout" Target="../slideLayouts/slideLayout2.xml"/><Relationship Id="rId4" Type="http://schemas.openxmlformats.org/officeDocument/2006/relationships/hyperlink" Target="https://github.com/SpaceGroupUCL/qgisSpaceSyntaxToolkit/wiki/Install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Gil</a:t>
            </a:r>
          </a:p>
          <a:p>
            <a:pPr algn="ctr" eaLnBrk="1" hangingPunct="1">
              <a:spcBef>
                <a:spcPct val="20000"/>
              </a:spcBef>
              <a:buFont typeface="Arial" charset="0"/>
              <a:buNone/>
            </a:pPr>
            <a:r>
              <a:rPr lang="en-US" sz="1400" dirty="0">
                <a:latin typeface="Gill Sans"/>
                <a:cs typeface="Gill Sans"/>
              </a:rPr>
              <a:t>Abhimanyu Acharya</a:t>
            </a:r>
          </a:p>
          <a:p>
            <a:pPr algn="ctr" eaLnBrk="1" hangingPunct="1">
              <a:spcBef>
                <a:spcPct val="20000"/>
              </a:spcBef>
              <a:buFont typeface="Arial" charset="0"/>
              <a:buNone/>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pPr>
            <a:r>
              <a:rPr lang="en-US" sz="1400" dirty="0">
                <a:latin typeface="Gill Sans"/>
                <a:cs typeface="Gill Sans"/>
              </a:rPr>
              <a:t>Stephen Law</a:t>
            </a:r>
          </a:p>
          <a:p>
            <a:pPr algn="ctr" eaLnBrk="1" hangingPunct="1">
              <a:spcBef>
                <a:spcPct val="20000"/>
              </a:spcBef>
              <a:buFont typeface="Arial" charset="0"/>
              <a:buNone/>
            </a:pPr>
            <a:r>
              <a:rPr lang="en-US" sz="1400" dirty="0">
                <a:latin typeface="Gill Sans"/>
                <a:cs typeface="Gill Sans"/>
              </a:rPr>
              <a:t>Laurens </a:t>
            </a:r>
            <a:r>
              <a:rPr lang="en-US" sz="1400" dirty="0" err="1">
                <a:latin typeface="Gill Sans"/>
                <a:cs typeface="Gill Sans"/>
              </a:rPr>
              <a:t>Versluis</a:t>
            </a:r>
            <a:endParaRPr lang="en-US" sz="1400" dirty="0">
              <a:latin typeface="Gill Sans"/>
              <a:cs typeface="Gill Sans"/>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 - 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pic>
        <p:nvPicPr>
          <p:cNvPr id="5" name="Picture 4"/>
          <p:cNvPicPr>
            <a:picLocks noChangeAspect="1"/>
          </p:cNvPicPr>
          <p:nvPr/>
        </p:nvPicPr>
        <p:blipFill rotWithShape="1">
          <a:blip r:embed="rId3"/>
          <a:srcRect l="32625" t="25494" r="4359" b="7966"/>
          <a:stretch/>
        </p:blipFill>
        <p:spPr>
          <a:xfrm>
            <a:off x="2346892" y="1671098"/>
            <a:ext cx="7943737" cy="5242465"/>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Installation and Settings</a:t>
            </a:r>
          </a:p>
        </p:txBody>
      </p:sp>
    </p:spTree>
    <p:extLst>
      <p:ext uri="{BB962C8B-B14F-4D97-AF65-F5344CB8AC3E}">
        <p14:creationId xmlns:p14="http://schemas.microsoft.com/office/powerpoint/2010/main" val="108872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Plugins</a:t>
            </a:r>
          </a:p>
        </p:txBody>
      </p:sp>
      <p:sp>
        <p:nvSpPr>
          <p:cNvPr id="5" name="Rectangle 4"/>
          <p:cNvSpPr/>
          <p:nvPr/>
        </p:nvSpPr>
        <p:spPr>
          <a:xfrm>
            <a:off x="7020392" y="3499289"/>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1558782" y="6608973"/>
            <a:ext cx="1806692" cy="307777"/>
          </a:xfrm>
          <a:prstGeom prst="rect">
            <a:avLst/>
          </a:prstGeom>
        </p:spPr>
        <p:txBody>
          <a:bodyPr wrap="square">
            <a:spAutoFit/>
          </a:bodyPr>
          <a:lstStyle/>
          <a:p>
            <a:r>
              <a:rPr lang="en-GB" sz="1400" dirty="0" err="1"/>
              <a:t>UrbanDataInput</a:t>
            </a:r>
            <a:r>
              <a:rPr lang="en-GB" sz="1400" dirty="0"/>
              <a:t> Tool</a:t>
            </a:r>
          </a:p>
        </p:txBody>
      </p:sp>
      <p:sp>
        <p:nvSpPr>
          <p:cNvPr id="9" name="Rectangle 8"/>
          <p:cNvSpPr/>
          <p:nvPr/>
        </p:nvSpPr>
        <p:spPr>
          <a:xfrm>
            <a:off x="1572785" y="3421498"/>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7000478" y="6605786"/>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4510088"/>
            <a:ext cx="2928031" cy="1725312"/>
          </a:xfrm>
          <a:prstGeom prst="rect">
            <a:avLst/>
          </a:prstGeom>
          <a:ln>
            <a:noFill/>
          </a:ln>
        </p:spPr>
      </p:pic>
      <p:pic>
        <p:nvPicPr>
          <p:cNvPr id="3" name="Picture 2">
            <a:extLst>
              <a:ext uri="{FF2B5EF4-FFF2-40B4-BE49-F238E27FC236}">
                <a16:creationId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679726" y="3708312"/>
            <a:ext cx="1566907" cy="2948443"/>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7501" y="709613"/>
            <a:ext cx="2593120" cy="2391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7F4A1FD1-3EE5-4243-A165-B2A34DC0E419}"/>
              </a:ext>
            </a:extLst>
          </p:cNvPr>
          <p:cNvPicPr>
            <a:picLocks noChangeAspect="1"/>
          </p:cNvPicPr>
          <p:nvPr/>
        </p:nvPicPr>
        <p:blipFill>
          <a:blip r:embed="rId6"/>
          <a:stretch>
            <a:fillRect/>
          </a:stretch>
        </p:blipFill>
        <p:spPr>
          <a:xfrm>
            <a:off x="1452117" y="709613"/>
            <a:ext cx="1995646" cy="2673854"/>
          </a:xfrm>
          <a:prstGeom prst="rect">
            <a:avLst/>
          </a:prstGeom>
        </p:spPr>
      </p:pic>
    </p:spTree>
    <p:extLst>
      <p:ext uri="{BB962C8B-B14F-4D97-AF65-F5344CB8AC3E}">
        <p14:creationId xmlns:p14="http://schemas.microsoft.com/office/powerpoint/2010/main" val="111576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Flowchart</a:t>
            </a:r>
          </a:p>
        </p:txBody>
      </p:sp>
      <p:cxnSp>
        <p:nvCxnSpPr>
          <p:cNvPr id="15" name="Straight Connector 14"/>
          <p:cNvCxnSpPr>
            <a:stCxn id="5" idx="2"/>
            <a:endCxn id="6" idx="0"/>
          </p:cNvCxnSpPr>
          <p:nvPr/>
        </p:nvCxnSpPr>
        <p:spPr bwMode="auto">
          <a:xfrm>
            <a:off x="5191659" y="1378486"/>
            <a:ext cx="0" cy="41851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2" name="Group 21"/>
          <p:cNvGrpSpPr/>
          <p:nvPr/>
        </p:nvGrpSpPr>
        <p:grpSpPr>
          <a:xfrm>
            <a:off x="3774021" y="2048999"/>
            <a:ext cx="2593975" cy="1722901"/>
            <a:chOff x="2390775" y="1342200"/>
            <a:chExt cx="2593975" cy="1722901"/>
          </a:xfrm>
        </p:grpSpPr>
        <p:cxnSp>
          <p:nvCxnSpPr>
            <p:cNvPr id="17" name="Straight Connector 16"/>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342200"/>
              <a:ext cx="0" cy="1439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781300"/>
              <a:ext cx="0" cy="2838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a:cxnSpLocks/>
            </p:cNvCxnSpPr>
            <p:nvPr/>
          </p:nvCxnSpPr>
          <p:spPr bwMode="auto">
            <a:xfrm>
              <a:off x="2390775" y="2781300"/>
              <a:ext cx="0" cy="2330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988862"/>
            <a:ext cx="2593975" cy="692688"/>
            <a:chOff x="2390775" y="2455031"/>
            <a:chExt cx="2593975" cy="692688"/>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p:cNvCxnSpPr>
            <p:nvPr/>
          </p:nvCxnSpPr>
          <p:spPr bwMode="auto">
            <a:xfrm rot="10800000" flipV="1">
              <a:off x="3575050" y="2455031"/>
              <a:ext cx="0" cy="326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991100"/>
            <a:ext cx="2593975" cy="622300"/>
            <a:chOff x="2390775" y="2516997"/>
            <a:chExt cx="2593975" cy="622300"/>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3579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a:cxnSpLocks/>
            </p:cNvCxnSpPr>
            <p:nvPr/>
          </p:nvCxnSpPr>
          <p:spPr bwMode="auto">
            <a:xfrm>
              <a:off x="2390775" y="2781300"/>
              <a:ext cx="0" cy="31354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3" name="Group 32"/>
          <p:cNvGrpSpPr/>
          <p:nvPr/>
        </p:nvGrpSpPr>
        <p:grpSpPr>
          <a:xfrm rot="10800000">
            <a:off x="3770846" y="5884688"/>
            <a:ext cx="2593975" cy="575573"/>
            <a:chOff x="2390775" y="2498955"/>
            <a:chExt cx="2593975" cy="575573"/>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575050" y="2498955"/>
              <a:ext cx="0" cy="2823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4182009"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4182009"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QGIS Processing algorithm: simplify geometries</a:t>
            </a:r>
          </a:p>
        </p:txBody>
      </p:sp>
      <p:sp>
        <p:nvSpPr>
          <p:cNvPr id="38" name="Rectangle 37">
            <a:extLst>
              <a:ext uri="{FF2B5EF4-FFF2-40B4-BE49-F238E27FC236}">
                <a16:creationId xmlns:a16="http://schemas.microsoft.com/office/drawing/2014/main" id="{8A4FDCEE-7133-4E10-A27F-47615F72923B}"/>
              </a:ext>
            </a:extLst>
          </p:cNvPr>
          <p:cNvSpPr/>
          <p:nvPr/>
        </p:nvSpPr>
        <p:spPr bwMode="auto">
          <a:xfrm>
            <a:off x="4182009" y="2719512"/>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Network </a:t>
            </a:r>
            <a:r>
              <a:rPr kumimoji="0" lang="en-GB" sz="1200" b="0" i="0" u="none" strike="noStrike" cap="none" normalizeH="0" baseline="0" dirty="0" err="1">
                <a:ln>
                  <a:noFill/>
                </a:ln>
                <a:solidFill>
                  <a:schemeClr val="tx1"/>
                </a:solidFill>
                <a:effectLst/>
                <a:latin typeface="Arial" charset="0"/>
                <a:cs typeface="Arial" charset="0"/>
              </a:rPr>
              <a:t>segmenter</a:t>
            </a:r>
            <a:endParaRPr kumimoji="0" lang="en-GB" sz="1200" b="0" i="0" u="none" strike="noStrike" cap="none" normalizeH="0" baseline="0" dirty="0">
              <a:ln>
                <a:noFill/>
              </a:ln>
              <a:solidFill>
                <a:schemeClr val="tx1"/>
              </a:solidFill>
              <a:effectLst/>
              <a:latin typeface="Arial" charset="0"/>
              <a:cs typeface="Arial" charset="0"/>
            </a:endParaRPr>
          </a:p>
        </p:txBody>
      </p:sp>
      <p:grpSp>
        <p:nvGrpSpPr>
          <p:cNvPr id="2" name="Group 1"/>
          <p:cNvGrpSpPr/>
          <p:nvPr/>
        </p:nvGrpSpPr>
        <p:grpSpPr>
          <a:xfrm>
            <a:off x="2945297" y="3642025"/>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56453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5487051"/>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82009" y="6409563"/>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spTree>
    <p:extLst>
      <p:ext uri="{BB962C8B-B14F-4D97-AF65-F5344CB8AC3E}">
        <p14:creationId xmlns:p14="http://schemas.microsoft.com/office/powerpoint/2010/main" val="305452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a:latin typeface="Gill Sans"/>
                <a:cs typeface="Gill Sans"/>
              </a:rPr>
              <a:t>Preparing, analysing, and visualising axial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2" name="Oval 1"/>
          <p:cNvSpPr/>
          <p:nvPr/>
        </p:nvSpPr>
        <p:spPr bwMode="auto">
          <a:xfrm>
            <a:off x="456838" y="1352144"/>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
        <p:nvSpPr>
          <p:cNvPr id="3" name="Oval 2"/>
          <p:cNvSpPr/>
          <p:nvPr/>
        </p:nvSpPr>
        <p:spPr bwMode="auto">
          <a:xfrm>
            <a:off x="456838" y="1772404"/>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0742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Preparing, analysing, and visualising road centre line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2" name="Oval 1"/>
          <p:cNvSpPr/>
          <p:nvPr/>
        </p:nvSpPr>
        <p:spPr bwMode="auto">
          <a:xfrm>
            <a:off x="456838" y="2247482"/>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id="{3C60ECA4-F3AC-4750-9442-421FFE80BA04}"/>
              </a:ext>
            </a:extLst>
          </p:cNvPr>
          <p:cNvSpPr/>
          <p:nvPr/>
        </p:nvSpPr>
        <p:spPr>
          <a:xfrm>
            <a:off x="731936" y="2238077"/>
            <a:ext cx="2166839" cy="523220"/>
          </a:xfrm>
          <a:prstGeom prst="rect">
            <a:avLst/>
          </a:prstGeom>
        </p:spPr>
        <p:txBody>
          <a:bodyPr wrap="square">
            <a:spAutoFit/>
          </a:bodyPr>
          <a:lstStyle/>
          <a:p>
            <a:r>
              <a:rPr lang="en-GB" sz="1400" dirty="0"/>
              <a:t>Removes invalid geometries</a:t>
            </a:r>
          </a:p>
        </p:txBody>
      </p:sp>
      <p:sp>
        <p:nvSpPr>
          <p:cNvPr id="8" name="Rectangle 7">
            <a:extLst>
              <a:ext uri="{FF2B5EF4-FFF2-40B4-BE49-F238E27FC236}">
                <a16:creationId xmlns:a16="http://schemas.microsoft.com/office/drawing/2014/main" id="{24158D4E-B518-46B6-AA71-67D6F46D60AD}"/>
              </a:ext>
            </a:extLst>
          </p:cNvPr>
          <p:cNvSpPr/>
          <p:nvPr/>
        </p:nvSpPr>
        <p:spPr>
          <a:xfrm>
            <a:off x="729570" y="4228916"/>
            <a:ext cx="1891393" cy="523220"/>
          </a:xfrm>
          <a:prstGeom prst="rect">
            <a:avLst/>
          </a:prstGeom>
        </p:spPr>
        <p:txBody>
          <a:bodyPr wrap="square">
            <a:spAutoFit/>
          </a:bodyPr>
          <a:lstStyle/>
          <a:p>
            <a:r>
              <a:rPr lang="en-GB" sz="1400" dirty="0"/>
              <a:t>Removes point geometries</a:t>
            </a:r>
          </a:p>
        </p:txBody>
      </p:sp>
      <p:sp>
        <p:nvSpPr>
          <p:cNvPr id="9" name="Rectangle 8">
            <a:extLst>
              <a:ext uri="{FF2B5EF4-FFF2-40B4-BE49-F238E27FC236}">
                <a16:creationId xmlns:a16="http://schemas.microsoft.com/office/drawing/2014/main" id="{2E118474-942E-4A39-A4E6-39FA7093766C}"/>
              </a:ext>
            </a:extLst>
          </p:cNvPr>
          <p:cNvSpPr/>
          <p:nvPr/>
        </p:nvSpPr>
        <p:spPr>
          <a:xfrm>
            <a:off x="729570" y="6219755"/>
            <a:ext cx="2169205" cy="523220"/>
          </a:xfrm>
          <a:prstGeom prst="rect">
            <a:avLst/>
          </a:prstGeom>
        </p:spPr>
        <p:txBody>
          <a:bodyPr wrap="square">
            <a:spAutoFit/>
          </a:bodyPr>
          <a:lstStyle/>
          <a:p>
            <a:r>
              <a:rPr lang="en-GB" sz="1400" dirty="0"/>
              <a:t>Breaks multi-part geometries</a:t>
            </a:r>
          </a:p>
        </p:txBody>
      </p:sp>
      <p:sp>
        <p:nvSpPr>
          <p:cNvPr id="10" name="Rectangle 9">
            <a:extLst>
              <a:ext uri="{FF2B5EF4-FFF2-40B4-BE49-F238E27FC236}">
                <a16:creationId xmlns:a16="http://schemas.microsoft.com/office/drawing/2014/main" id="{6860CC38-945D-4A05-813E-5A48E9597828}"/>
              </a:ext>
            </a:extLst>
          </p:cNvPr>
          <p:cNvSpPr/>
          <p:nvPr/>
        </p:nvSpPr>
        <p:spPr>
          <a:xfrm>
            <a:off x="4258782" y="2238077"/>
            <a:ext cx="2340081" cy="523220"/>
          </a:xfrm>
          <a:prstGeom prst="rect">
            <a:avLst/>
          </a:prstGeom>
        </p:spPr>
        <p:txBody>
          <a:bodyPr wrap="square">
            <a:spAutoFit/>
          </a:bodyPr>
          <a:lstStyle/>
          <a:p>
            <a:r>
              <a:rPr lang="en-GB" sz="1400" dirty="0"/>
              <a:t>Breaks self intersecting geometries</a:t>
            </a:r>
          </a:p>
        </p:txBody>
      </p:sp>
      <p:sp>
        <p:nvSpPr>
          <p:cNvPr id="12" name="Rectangle 11">
            <a:extLst>
              <a:ext uri="{FF2B5EF4-FFF2-40B4-BE49-F238E27FC236}">
                <a16:creationId xmlns:a16="http://schemas.microsoft.com/office/drawing/2014/main" id="{A9606C3E-5729-42B9-AE12-07DB4DB91ED8}"/>
              </a:ext>
            </a:extLst>
          </p:cNvPr>
          <p:cNvSpPr/>
          <p:nvPr/>
        </p:nvSpPr>
        <p:spPr>
          <a:xfrm>
            <a:off x="4258782" y="6219755"/>
            <a:ext cx="2037308" cy="523220"/>
          </a:xfrm>
          <a:prstGeom prst="rect">
            <a:avLst/>
          </a:prstGeom>
        </p:spPr>
        <p:txBody>
          <a:bodyPr wrap="square">
            <a:spAutoFit/>
          </a:bodyPr>
          <a:lstStyle/>
          <a:p>
            <a:r>
              <a:rPr lang="en-GB" sz="1400" dirty="0"/>
              <a:t>Removes closed polylines</a:t>
            </a:r>
          </a:p>
        </p:txBody>
      </p:sp>
      <p:sp>
        <p:nvSpPr>
          <p:cNvPr id="13" name="Rectangle 12">
            <a:extLst>
              <a:ext uri="{FF2B5EF4-FFF2-40B4-BE49-F238E27FC236}">
                <a16:creationId xmlns:a16="http://schemas.microsoft.com/office/drawing/2014/main" id="{355FCD62-1C29-46B2-BAC2-A1F076B2FCD9}"/>
              </a:ext>
            </a:extLst>
          </p:cNvPr>
          <p:cNvSpPr/>
          <p:nvPr/>
        </p:nvSpPr>
        <p:spPr>
          <a:xfrm>
            <a:off x="7867650" y="2238077"/>
            <a:ext cx="2169784" cy="523220"/>
          </a:xfrm>
          <a:prstGeom prst="rect">
            <a:avLst/>
          </a:prstGeom>
        </p:spPr>
        <p:txBody>
          <a:bodyPr wrap="square">
            <a:spAutoFit/>
          </a:bodyPr>
          <a:lstStyle/>
          <a:p>
            <a:r>
              <a:rPr lang="en-GB" sz="1400" dirty="0"/>
              <a:t>Breaks geometries at shared vertices</a:t>
            </a:r>
          </a:p>
        </p:txBody>
      </p:sp>
      <p:sp>
        <p:nvSpPr>
          <p:cNvPr id="14" name="Rectangle 13">
            <a:extLst>
              <a:ext uri="{FF2B5EF4-FFF2-40B4-BE49-F238E27FC236}">
                <a16:creationId xmlns:a16="http://schemas.microsoft.com/office/drawing/2014/main" id="{824F8C3F-4C67-4D50-97CB-EEB2BBCFECBB}"/>
              </a:ext>
            </a:extLst>
          </p:cNvPr>
          <p:cNvSpPr/>
          <p:nvPr/>
        </p:nvSpPr>
        <p:spPr>
          <a:xfrm>
            <a:off x="7751982" y="4228916"/>
            <a:ext cx="2054170" cy="523220"/>
          </a:xfrm>
          <a:prstGeom prst="rect">
            <a:avLst/>
          </a:prstGeom>
        </p:spPr>
        <p:txBody>
          <a:bodyPr wrap="square">
            <a:spAutoFit/>
          </a:bodyPr>
          <a:lstStyle/>
          <a:p>
            <a:r>
              <a:rPr lang="en-GB" sz="1400" dirty="0"/>
              <a:t>Merges lines between intersections</a:t>
            </a:r>
          </a:p>
        </p:txBody>
      </p:sp>
      <p:sp>
        <p:nvSpPr>
          <p:cNvPr id="15" name="Rectangle 14">
            <a:extLst>
              <a:ext uri="{FF2B5EF4-FFF2-40B4-BE49-F238E27FC236}">
                <a16:creationId xmlns:a16="http://schemas.microsoft.com/office/drawing/2014/main" id="{0F1C98AA-844A-4E65-81FC-976A7AEC4B47}"/>
              </a:ext>
            </a:extLst>
          </p:cNvPr>
          <p:cNvSpPr/>
          <p:nvPr/>
        </p:nvSpPr>
        <p:spPr>
          <a:xfrm>
            <a:off x="7751982" y="6219755"/>
            <a:ext cx="1907025" cy="738664"/>
          </a:xfrm>
          <a:prstGeom prst="rect">
            <a:avLst/>
          </a:prstGeom>
        </p:spPr>
        <p:txBody>
          <a:bodyPr wrap="square">
            <a:spAutoFit/>
          </a:bodyPr>
          <a:lstStyle/>
          <a:p>
            <a:r>
              <a:rPr lang="en-GB" sz="1400" dirty="0"/>
              <a:t>Removes orphans (lines not connected to any other line)</a:t>
            </a:r>
          </a:p>
        </p:txBody>
      </p:sp>
      <p:sp>
        <p:nvSpPr>
          <p:cNvPr id="16" name="Rectangle 15">
            <a:extLst>
              <a:ext uri="{FF2B5EF4-FFF2-40B4-BE49-F238E27FC236}">
                <a16:creationId xmlns:a16="http://schemas.microsoft.com/office/drawing/2014/main" id="{261C4643-BF92-463B-839A-4882578CB116}"/>
              </a:ext>
            </a:extLst>
          </p:cNvPr>
          <p:cNvSpPr/>
          <p:nvPr/>
        </p:nvSpPr>
        <p:spPr>
          <a:xfrm>
            <a:off x="4258782" y="4243184"/>
            <a:ext cx="2299592" cy="523220"/>
          </a:xfrm>
          <a:prstGeom prst="rect">
            <a:avLst/>
          </a:prstGeom>
        </p:spPr>
        <p:txBody>
          <a:bodyPr wrap="square">
            <a:spAutoFit/>
          </a:bodyPr>
          <a:lstStyle/>
          <a:p>
            <a:r>
              <a:rPr lang="en-GB" sz="1400" dirty="0"/>
              <a:t>Removes duplicate and/or overlapping geometries</a:t>
            </a:r>
          </a:p>
        </p:txBody>
      </p:sp>
      <p:sp>
        <p:nvSpPr>
          <p:cNvPr id="18" name="Rectangle 17">
            <a:extLst>
              <a:ext uri="{FF2B5EF4-FFF2-40B4-BE49-F238E27FC236}">
                <a16:creationId xmlns:a16="http://schemas.microsoft.com/office/drawing/2014/main" id="{93E6F6A6-9173-41D4-B483-D7703015C8D5}"/>
              </a:ext>
            </a:extLst>
          </p:cNvPr>
          <p:cNvSpPr/>
          <p:nvPr/>
        </p:nvSpPr>
        <p:spPr bwMode="auto">
          <a:xfrm>
            <a:off x="7867649" y="709613"/>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7DBC441E-6774-4EF8-B5C8-4320134A5962}"/>
              </a:ext>
            </a:extLst>
          </p:cNvPr>
          <p:cNvSpPr/>
          <p:nvPr/>
        </p:nvSpPr>
        <p:spPr bwMode="auto">
          <a:xfrm>
            <a:off x="4311771" y="709613"/>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20" name="Rectangle 19">
            <a:extLst>
              <a:ext uri="{FF2B5EF4-FFF2-40B4-BE49-F238E27FC236}">
                <a16:creationId xmlns:a16="http://schemas.microsoft.com/office/drawing/2014/main" id="{798FA47F-BE84-43C3-912C-07D5C4E8F328}"/>
              </a:ext>
            </a:extLst>
          </p:cNvPr>
          <p:cNvSpPr/>
          <p:nvPr/>
        </p:nvSpPr>
        <p:spPr bwMode="auto">
          <a:xfrm>
            <a:off x="755894" y="709613"/>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dirty="0">
              <a:ln>
                <a:noFill/>
              </a:ln>
              <a:solidFill>
                <a:schemeClr val="tx1"/>
              </a:solidFill>
              <a:effectLst/>
              <a:latin typeface="Arial" charset="0"/>
              <a:cs typeface="Arial" charset="0"/>
            </a:endParaRPr>
          </a:p>
        </p:txBody>
      </p:sp>
      <p:sp>
        <p:nvSpPr>
          <p:cNvPr id="21" name="Rectangle 20">
            <a:extLst>
              <a:ext uri="{FF2B5EF4-FFF2-40B4-BE49-F238E27FC236}">
                <a16:creationId xmlns:a16="http://schemas.microsoft.com/office/drawing/2014/main" id="{B4B3DF36-08FD-462C-B033-5E759A0BFEC4}"/>
              </a:ext>
            </a:extLst>
          </p:cNvPr>
          <p:cNvSpPr/>
          <p:nvPr/>
        </p:nvSpPr>
        <p:spPr bwMode="auto">
          <a:xfrm>
            <a:off x="7878294"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2" name="Rectangle 21">
            <a:extLst>
              <a:ext uri="{FF2B5EF4-FFF2-40B4-BE49-F238E27FC236}">
                <a16:creationId xmlns:a16="http://schemas.microsoft.com/office/drawing/2014/main" id="{4F22A577-9976-4049-973B-A008A75483F2}"/>
              </a:ext>
            </a:extLst>
          </p:cNvPr>
          <p:cNvSpPr/>
          <p:nvPr/>
        </p:nvSpPr>
        <p:spPr bwMode="auto">
          <a:xfrm>
            <a:off x="4322416"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3" name="Rectangle 22">
            <a:extLst>
              <a:ext uri="{FF2B5EF4-FFF2-40B4-BE49-F238E27FC236}">
                <a16:creationId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id="{3325B07C-2B07-4704-9EEA-1E6607ADC55E}"/>
              </a:ext>
            </a:extLst>
          </p:cNvPr>
          <p:cNvSpPr/>
          <p:nvPr/>
        </p:nvSpPr>
        <p:spPr bwMode="auto">
          <a:xfrm>
            <a:off x="7878294" y="477975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5" name="Rectangle 24">
            <a:extLst>
              <a:ext uri="{FF2B5EF4-FFF2-40B4-BE49-F238E27FC236}">
                <a16:creationId xmlns:a16="http://schemas.microsoft.com/office/drawing/2014/main" id="{2A15BA60-6DE5-4F2E-97DA-3ADE1F400809}"/>
              </a:ext>
            </a:extLst>
          </p:cNvPr>
          <p:cNvSpPr/>
          <p:nvPr/>
        </p:nvSpPr>
        <p:spPr bwMode="auto">
          <a:xfrm>
            <a:off x="4322416" y="477975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6" name="Rectangle 25">
            <a:extLst>
              <a:ext uri="{FF2B5EF4-FFF2-40B4-BE49-F238E27FC236}">
                <a16:creationId xmlns:a16="http://schemas.microsoft.com/office/drawing/2014/main" id="{9CD1A4AD-C739-411D-9818-837A7A86A311}"/>
              </a:ext>
            </a:extLst>
          </p:cNvPr>
          <p:cNvSpPr/>
          <p:nvPr/>
        </p:nvSpPr>
        <p:spPr bwMode="auto">
          <a:xfrm>
            <a:off x="766538" y="477975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97897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4" name="Picture 3">
            <a:extLst>
              <a:ext uri="{FF2B5EF4-FFF2-40B4-BE49-F238E27FC236}">
                <a16:creationId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Tree>
    <p:extLst>
      <p:ext uri="{BB962C8B-B14F-4D97-AF65-F5344CB8AC3E}">
        <p14:creationId xmlns:p14="http://schemas.microsoft.com/office/powerpoint/2010/main" val="394278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id="{79D2CE86-9490-4BF0-ABA1-C7B0B2D4AD6E}"/>
              </a:ext>
            </a:extLst>
          </p:cNvPr>
          <p:cNvSpPr/>
          <p:nvPr/>
        </p:nvSpPr>
        <p:spPr>
          <a:xfrm>
            <a:off x="5345113" y="709613"/>
            <a:ext cx="4951412" cy="3785652"/>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If the user wishes to load the error layer, they must specify a unique id column. If there is no unique id column the user must create it prior to cleaning.</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Settings</a:t>
            </a:r>
            <a:r>
              <a:rPr lang="en-GB" sz="1200" dirty="0">
                <a:solidFill>
                  <a:srgbClr val="24292E"/>
                </a:solidFill>
                <a:latin typeface="Arial" panose="020B0604020202020204" pitchFamily="34" charset="0"/>
                <a:cs typeface="Arial" panose="020B0604020202020204" pitchFamily="34" charset="0"/>
              </a:rPr>
              <a:t> Define which topological errors should be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a16="http://schemas.microsoft.com/office/drawing/2014/main"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a16="http://schemas.microsoft.com/office/drawing/2014/main"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Tree>
    <p:extLst>
      <p:ext uri="{BB962C8B-B14F-4D97-AF65-F5344CB8AC3E}">
        <p14:creationId xmlns:p14="http://schemas.microsoft.com/office/powerpoint/2010/main" val="3457103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a16="http://schemas.microsoft.com/office/drawing/2014/main"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a16="http://schemas.microsoft.com/office/drawing/2014/main"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Tree>
    <p:extLst>
      <p:ext uri="{BB962C8B-B14F-4D97-AF65-F5344CB8AC3E}">
        <p14:creationId xmlns:p14="http://schemas.microsoft.com/office/powerpoint/2010/main" val="339151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Abhimanyu</a:t>
            </a:r>
            <a:r>
              <a:rPr lang="en-GB" sz="1400" b="1" dirty="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a:latin typeface="Gill Sans"/>
                <a:cs typeface="Gill Sans"/>
              </a:rPr>
              <a:t>MSc?</a:t>
            </a:r>
          </a:p>
          <a:p>
            <a:pPr>
              <a:lnSpc>
                <a:spcPct val="150000"/>
              </a:lnSpc>
            </a:pPr>
            <a:r>
              <a:rPr lang="en-GB" sz="1400" dirty="0">
                <a:latin typeface="Gill Sans"/>
                <a:cs typeface="Gill Sans"/>
              </a:rPr>
              <a:t>Associate,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Ioanna Kolovou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Consultant,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 PhD</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Ltd</a:t>
            </a:r>
          </a:p>
        </p:txBody>
      </p:sp>
      <p:sp>
        <p:nvSpPr>
          <p:cNvPr id="7" name="Oval 6"/>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944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485912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
        <p:nvSpPr>
          <p:cNvPr id="6" name="Oval 5"/>
          <p:cNvSpPr/>
          <p:nvPr/>
        </p:nvSpPr>
        <p:spPr bwMode="auto">
          <a:xfrm>
            <a:off x="456838" y="2676878"/>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2366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layers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2" name="Oval 1"/>
          <p:cNvSpPr/>
          <p:nvPr/>
        </p:nvSpPr>
        <p:spPr bwMode="auto">
          <a:xfrm>
            <a:off x="456838" y="3142819"/>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3A0F7-FE9E-42B7-BBB4-44022CA24CF8}"/>
              </a:ext>
            </a:extLst>
          </p:cNvPr>
          <p:cNvPicPr>
            <a:picLocks noChangeAspect="1"/>
          </p:cNvPicPr>
          <p:nvPr/>
        </p:nvPicPr>
        <p:blipFill>
          <a:blip r:embed="rId2"/>
          <a:stretch>
            <a:fillRect/>
          </a:stretch>
        </p:blipFill>
        <p:spPr>
          <a:xfrm>
            <a:off x="736600" y="563063"/>
            <a:ext cx="8518875" cy="512653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814270" y="5842056"/>
            <a:ext cx="8463293"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The default display style but can be changed by editing the .</a:t>
            </a:r>
            <a:r>
              <a:rPr lang="en-GB" sz="1400" dirty="0" err="1">
                <a:solidFill>
                  <a:srgbClr val="24292E"/>
                </a:solidFill>
                <a:latin typeface="Arial" panose="020B0604020202020204" pitchFamily="34" charset="0"/>
                <a:cs typeface="Arial" panose="020B0604020202020204" pitchFamily="34" charset="0"/>
              </a:rPr>
              <a:t>qml</a:t>
            </a:r>
            <a:r>
              <a:rPr lang="en-GB" sz="1400" dirty="0">
                <a:solidFill>
                  <a:srgbClr val="24292E"/>
                </a:solidFill>
                <a:latin typeface="Arial" panose="020B0604020202020204" pitchFamily="34" charset="0"/>
                <a:cs typeface="Arial" panose="020B0604020202020204" pitchFamily="34" charset="0"/>
              </a:rPr>
              <a:t> file in the plugin folder.</a:t>
            </a:r>
            <a:endParaRPr lang="en-US" sz="14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835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2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6009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Tree>
    <p:extLst>
      <p:ext uri="{BB962C8B-B14F-4D97-AF65-F5344CB8AC3E}">
        <p14:creationId xmlns:p14="http://schemas.microsoft.com/office/powerpoint/2010/main" val="3624784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6098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86106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2" name="Picture 1"/>
          <p:cNvPicPr>
            <a:picLocks noChangeAspect="1"/>
          </p:cNvPicPr>
          <p:nvPr/>
        </p:nvPicPr>
        <p:blipFill rotWithShape="1">
          <a:blip r:embed="rId2"/>
          <a:srcRect l="18530" t="14799" r="21269" b="4550"/>
          <a:stretch/>
        </p:blipFill>
        <p:spPr>
          <a:xfrm>
            <a:off x="790514" y="709613"/>
            <a:ext cx="7050150" cy="5903119"/>
          </a:xfrm>
          <a:prstGeom prst="rect">
            <a:avLst/>
          </a:prstGeom>
        </p:spPr>
      </p:pic>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03911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1345842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2756084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Exploration and interpretation of the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4</a:t>
            </a:r>
          </a:p>
        </p:txBody>
      </p:sp>
      <p:sp>
        <p:nvSpPr>
          <p:cNvPr id="2" name="Oval 1"/>
          <p:cNvSpPr/>
          <p:nvPr/>
        </p:nvSpPr>
        <p:spPr bwMode="auto">
          <a:xfrm>
            <a:off x="456838" y="4038157"/>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
        <p:nvSpPr>
          <p:cNvPr id="3" name="Oval 2"/>
          <p:cNvSpPr/>
          <p:nvPr/>
        </p:nvSpPr>
        <p:spPr bwMode="auto">
          <a:xfrm>
            <a:off x="456838" y="4494961"/>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60569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research</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2" name="Oval 1"/>
          <p:cNvSpPr/>
          <p:nvPr/>
        </p:nvSpPr>
        <p:spPr bwMode="auto">
          <a:xfrm>
            <a:off x="456838" y="4933495"/>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2475036"/>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repository:</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p:txBody>
      </p:sp>
    </p:spTree>
    <p:extLst>
      <p:ext uri="{BB962C8B-B14F-4D97-AF65-F5344CB8AC3E}">
        <p14:creationId xmlns:p14="http://schemas.microsoft.com/office/powerpoint/2010/main" val="175908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
        <p:nvSpPr>
          <p:cNvPr id="7" name="Oval 6"/>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7245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graphicFrame>
        <p:nvGraphicFramePr>
          <p:cNvPr id="8" name="Table 7"/>
          <p:cNvGraphicFramePr>
            <a:graphicFrameLocks noGrp="1"/>
          </p:cNvGraphicFramePr>
          <p:nvPr>
            <p:extLst>
              <p:ext uri="{D42A27DB-BD31-4B8C-83A1-F6EECF244321}">
                <p14:modId xmlns:p14="http://schemas.microsoft.com/office/powerpoint/2010/main" val="3887044016"/>
              </p:ext>
            </p:extLst>
          </p:nvPr>
        </p:nvGraphicFramePr>
        <p:xfrm>
          <a:off x="5294944" y="2827733"/>
          <a:ext cx="5212296" cy="2407248"/>
        </p:xfrm>
        <a:graphic>
          <a:graphicData uri="http://schemas.openxmlformats.org/drawingml/2006/table">
            <a:tbl>
              <a:tblPr firstRow="1" bandRow="1"/>
              <a:tblGrid>
                <a:gridCol w="2013214">
                  <a:extLst>
                    <a:ext uri="{9D8B030D-6E8A-4147-A177-3AD203B41FA5}">
                      <a16:colId xmlns:a16="http://schemas.microsoft.com/office/drawing/2014/main" val="20000"/>
                    </a:ext>
                  </a:extLst>
                </a:gridCol>
                <a:gridCol w="1769897">
                  <a:extLst>
                    <a:ext uri="{9D8B030D-6E8A-4147-A177-3AD203B41FA5}">
                      <a16:colId xmlns:a16="http://schemas.microsoft.com/office/drawing/2014/main" val="20001"/>
                    </a:ext>
                  </a:extLst>
                </a:gridCol>
                <a:gridCol w="1429185">
                  <a:extLst>
                    <a:ext uri="{9D8B030D-6E8A-4147-A177-3AD203B41FA5}">
                      <a16:colId xmlns:a16="http://schemas.microsoft.com/office/drawing/2014/main"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18</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8</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15</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GIS</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12</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14</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QGIS</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9</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17</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bl>
          </a:graphicData>
        </a:graphic>
      </p:graphicFrame>
      <p:sp>
        <p:nvSpPr>
          <p:cNvPr id="9" name="TextBox 8"/>
          <p:cNvSpPr txBox="1"/>
          <p:nvPr/>
        </p:nvSpPr>
        <p:spPr>
          <a:xfrm>
            <a:off x="5304081" y="5273355"/>
            <a:ext cx="3264047"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xx participant’s responses</a:t>
            </a:r>
          </a:p>
        </p:txBody>
      </p:sp>
      <p:sp>
        <p:nvSpPr>
          <p:cNvPr id="10" name="Oval 9"/>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1895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
        <p:nvSpPr>
          <p:cNvPr id="4" name="Oval 3"/>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3918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endParaRPr lang="en-GB" sz="1400" dirty="0">
              <a:latin typeface="Gill Sans"/>
              <a:cs typeface="Gill Sans"/>
            </a:endParaRP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57166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syntax and the SST project</a:t>
            </a:r>
          </a:p>
          <a:p>
            <a:pPr>
              <a:lnSpc>
                <a:spcPct val="150000"/>
              </a:lnSpc>
            </a:pPr>
            <a:r>
              <a:rPr lang="en-GB" sz="1400" dirty="0">
                <a:latin typeface="Gill Sans"/>
                <a:cs typeface="Gill Sans"/>
              </a:rPr>
              <a:t>10:15	Task 1: Preparing, analysing, and visualising Axial models</a:t>
            </a:r>
          </a:p>
          <a:p>
            <a:pPr>
              <a:lnSpc>
                <a:spcPct val="150000"/>
              </a:lnSpc>
            </a:pPr>
            <a:r>
              <a:rPr lang="en-GB" sz="1400" b="1" dirty="0">
                <a:latin typeface="Gill Sans"/>
                <a:cs typeface="Gill Sans"/>
              </a:rPr>
              <a:t>11:30	Break</a:t>
            </a:r>
          </a:p>
          <a:p>
            <a:pPr>
              <a:lnSpc>
                <a:spcPct val="150000"/>
              </a:lnSpc>
            </a:pPr>
            <a:r>
              <a:rPr lang="en-GB" sz="1400" dirty="0">
                <a:latin typeface="Gill Sans"/>
                <a:cs typeface="Gill Sans"/>
              </a:rPr>
              <a:t>11:45	Task 2: Preparing, analysing, and visualising RCL models</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13:00	Lunch Break</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Exploration and interpretation of the results</a:t>
            </a:r>
          </a:p>
          <a:p>
            <a:pPr>
              <a:lnSpc>
                <a:spcPct val="150000"/>
              </a:lnSpc>
            </a:pPr>
            <a:r>
              <a:rPr lang="en-GB" sz="1400" b="1" dirty="0">
                <a:latin typeface="Gill Sans"/>
                <a:cs typeface="Gill Sans"/>
              </a:rPr>
              <a:t>16:00	Break</a:t>
            </a:r>
          </a:p>
          <a:p>
            <a:pPr>
              <a:lnSpc>
                <a:spcPct val="150000"/>
              </a:lnSpc>
            </a:pPr>
            <a:r>
              <a:rPr lang="en-GB" sz="1400" dirty="0">
                <a:latin typeface="Gill Sans"/>
                <a:cs typeface="Gill Sans"/>
              </a:rPr>
              <a:t>16:15	Discussion on QGIS methods for space syntax research</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17:00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68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Space syntax theory and methods</a:t>
            </a:r>
          </a:p>
          <a:p>
            <a:pPr>
              <a:lnSpc>
                <a:spcPct val="150000"/>
              </a:lnSpc>
            </a:pPr>
            <a:endParaRPr lang="en-GB" sz="1400" b="1" dirty="0">
              <a:latin typeface="Gill Sans"/>
              <a:cs typeface="Gill Sans"/>
            </a:endParaRPr>
          </a:p>
          <a:p>
            <a:pPr>
              <a:lnSpc>
                <a:spcPct val="150000"/>
              </a:lnSpc>
            </a:pPr>
            <a:r>
              <a:rPr lang="en-GB" sz="1400" b="1" dirty="0">
                <a:latin typeface="Gill Sans"/>
                <a:cs typeface="Gill Sans"/>
              </a:rPr>
              <a:t>and the SST project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p:nvPr/>
        </p:nvSpPr>
        <p:spPr bwMode="auto">
          <a:xfrm>
            <a:off x="456838" y="456806"/>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8061139"/>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14037</TotalTime>
  <Words>828</Words>
  <Application>Microsoft Office PowerPoint</Application>
  <PresentationFormat>Custom</PresentationFormat>
  <Paragraphs>234</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ＭＳ Ｐゴシック</vt:lpstr>
      <vt:lpstr>Arial</vt:lpstr>
      <vt:lpstr>Century Gothic</vt:lpstr>
      <vt:lpstr>Garamond</vt:lpstr>
      <vt:lpstr>Gill Sans</vt:lpstr>
      <vt:lpstr>Times New Roman</vt:lpstr>
      <vt:lpstr>Verdana</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Account Admin</cp:lastModifiedBy>
  <cp:revision>416</cp:revision>
  <cp:lastPrinted>2015-10-13T08:50:12Z</cp:lastPrinted>
  <dcterms:created xsi:type="dcterms:W3CDTF">2007-05-22T11:40:12Z</dcterms:created>
  <dcterms:modified xsi:type="dcterms:W3CDTF">2017-06-22T12:07:52Z</dcterms:modified>
</cp:coreProperties>
</file>